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4"/>
  </p:notesMasterIdLst>
  <p:sldIdLst>
    <p:sldId id="266" r:id="rId2"/>
    <p:sldId id="435" r:id="rId3"/>
    <p:sldId id="459" r:id="rId4"/>
    <p:sldId id="290" r:id="rId5"/>
    <p:sldId id="284" r:id="rId6"/>
    <p:sldId id="261" r:id="rId7"/>
    <p:sldId id="476" r:id="rId8"/>
    <p:sldId id="488" r:id="rId9"/>
    <p:sldId id="268" r:id="rId10"/>
    <p:sldId id="274" r:id="rId11"/>
    <p:sldId id="281" r:id="rId12"/>
    <p:sldId id="483" r:id="rId13"/>
    <p:sldId id="468" r:id="rId14"/>
    <p:sldId id="479" r:id="rId15"/>
    <p:sldId id="471" r:id="rId16"/>
    <p:sldId id="480" r:id="rId17"/>
    <p:sldId id="260" r:id="rId18"/>
    <p:sldId id="472" r:id="rId19"/>
    <p:sldId id="485" r:id="rId20"/>
    <p:sldId id="487" r:id="rId21"/>
    <p:sldId id="433" r:id="rId22"/>
    <p:sldId id="45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ik nazar" initials="b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98" y="7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8F979-5539-4AF7-95EE-AB373371490B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AE248-414C-4817-A7F1-D3C6C967256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0012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3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3694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25856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63832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278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6_32snZxMAAAAlAAAAZAAAAA8BAAAAkAAAAEgAAACQAAAASAAAAAAAAAAB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P0x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LABAABARwAAu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6_32snZx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NgJAADgJAAAsCUAABAAAAAmAAAACAAAAAGAAAAAAAAAMAAAABQAAAAAAAAAAAD//wAAAQAAAP//AAABAA=="/>
              </a:ext>
            </a:extLst>
          </p:cNvSpPr>
          <p:nvPr>
            <p:ph idx="1"/>
          </p:nvPr>
        </p:nvSpPr>
        <p:spPr>
          <a:xfrm>
            <a:off x="609600" y="1600200"/>
            <a:ext cx="5384800" cy="4526280"/>
          </a:xfrm>
          <a:prstGeom prst="rect">
            <a:avLst/>
          </a:prstGeo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6_32snZxMAAAAlAAAAZAAAAA8BAAAAkAAAAEgAAACQAAAASAAAAAAAAAAAAAAAAAAAAAEAAABQAAAAAAAAAAAA4D8AAAAAAADgPwAAAAAAAOA/AAAAAAAA4D8AAAAAAADgPwAAAAAAAOA/AAAAAAAA4D8AAAAAAADgPwAAAAAAAOA/AAAAAAAA4D8CAAAAjAAAAAEAAAAAAAAA////DP///whQ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AAAAAAAAAAABAAAAf39/AAEAAABkAAAAAAAAABQAAABAHwAAAAAAACYAAAAAAAAAwOD//wAAAAAmAAAAZAAAABYAAABMAAAAAAAAAAAAAAAEAAAAAAAAAAEAAACWlpYKAAAAACgAAAAoAAAAZAAAAGQAAAAAAAAAzMzMAAAAAABQAAAAUAAAAGQAAABkAAAAAAAAABcAAAAUAAAAAAAAAAAAAAD/fwAA/38AAAAAAAAJAAAABAAAAGMz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ICYAANgJAABARwAAsCU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6197600" y="1600200"/>
            <a:ext cx="5384800" cy="4526280"/>
          </a:xfrm>
          <a:prstGeom prst="rect">
            <a:avLst/>
          </a:prstGeo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6_32snZx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G4M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AMAABsnAABAFQ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FE6FFE2-ACD2-B309-9C5E-5A5CB1106A0F}" type="datetime1">
              <a:t>12/10/2024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6_32snZx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IUs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oBkAABsnAABgM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t>{Footer}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6_32snZxMAAAAlAAAAZAAAAA8BAAAAkAAAAEgAAACQAAAASAAAAAAAAAAB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Aox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wDUAABsnAABARw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FE6B4C3-8DD2-B342-9C5E-7B17FA106A2E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5474790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7165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32427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29070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283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68151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3332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10060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091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513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08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elicense.kz/?lang=ru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lideshare.net/slideshow/15-2-1/41642036#60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zen.ru/a/Xs4s_BvhKkJhjbDQ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google.com/search?sca_esv=3b97e9d1349c0405&amp;q=%D0%BC" TargetMode="Externa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iabet-gipertonia.ru/fkg/test_fkg_otvet_04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pt-online.org/475730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pt-online.org/475730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bosti.kg/stati_patsientam/284-protezirowanie-i-plastika-klapanow-serdca-w-kyrgyzstane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youtube.com/results?search_query=Valcare+AMEND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doctor.kz/illness/1062-mitralnaya-nedostatochnost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medach.pro/post/817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adiomed.ru/cases/i-ogk-i-obp-i-chto-eto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podgotovka.ru/blog/mitralnye_poroki_chast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www.provrach.ru/article/16338-nedostatochnost-mitralnogo-klapana-21-m11-2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65DF272-CAE6-6BCD-A8C9-DACE7046C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72" y="0"/>
            <a:ext cx="9701455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6CD131-DB87-0EA0-BAEF-FAE5165E3022}"/>
              </a:ext>
            </a:extLst>
          </p:cNvPr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8_gztXZxMAAAAlAAAAEQAAAC0AAAAAkAAAAEgAAACQAAAASAAAAAAAAAAAAAAAAAAAAAEAAABQAAAAAAAAAAAA4D8AAAAAAADgPwAAAAAAAOA/AAAAAAAA4D8AAAAAAADgPwAAAAAAAOA/AAAAAAAA4D8AAAAAAADgPwAAAAAAAOA/AAAAAAAA4D8CAAAAjAAAAAAAAAAAAAAAfpet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cnh8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JMdAABqBAAADC0AAFIO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081790" y="647212"/>
            <a:ext cx="1955395" cy="125192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0543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6_32snZxMAAAAlAAAAEgAAAA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3wQAADQBAAASSgAAIgoAAAAAAAAmAAAACAAAAP//////////MAAAABQAAAAAAAAAAAD//wAAAQAAAP//AAABAA=="/>
              </a:ext>
            </a:extLst>
          </p:cNvSpPr>
          <p:nvPr/>
        </p:nvSpPr>
        <p:spPr>
          <a:xfrm>
            <a:off x="1659988" y="269888"/>
            <a:ext cx="8345512" cy="60230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numCol="1" spcCol="215900" anchor="t"/>
          <a:lstStyle/>
          <a:p>
            <a:pPr algn="ctr">
              <a:spcBef>
                <a:spcPts val="0"/>
              </a:spcBef>
              <a:defRPr sz="3600" b="1" cap="none">
                <a:solidFill>
                  <a:srgbClr val="FF0000"/>
                </a:solidFill>
              </a:defRPr>
            </a:pPr>
            <a:r>
              <a:rPr lang="ru-RU" sz="2800" dirty="0"/>
              <a:t>Стадии компенсации митральной недостаточности</a:t>
            </a:r>
            <a:endParaRPr sz="2800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51E828-7E96-D91D-8A2A-BFC919D07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702193"/>
            <a:ext cx="4637647" cy="37138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Острая стадия МН</a:t>
            </a:r>
            <a:endParaRPr lang="ru-RU" sz="2600" cap="none" dirty="0">
              <a:highlight>
                <a:srgbClr val="00FFFF"/>
              </a:highlight>
            </a:endParaRPr>
          </a:p>
          <a:p>
            <a:pPr marL="0" indent="0">
              <a:buNone/>
            </a:pP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Хроническая компенсированная стадия</a:t>
            </a:r>
          </a:p>
          <a:p>
            <a:pPr marL="0" indent="0">
              <a:buNone/>
            </a:pPr>
            <a:endParaRPr lang="ru-RU" sz="2600" dirty="0">
              <a:highlight>
                <a:srgbClr val="00FFFF"/>
              </a:highlight>
            </a:endParaRP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Хроническая декомпенсированная стадия</a:t>
            </a:r>
            <a:endParaRPr lang="ru-RU" sz="2600" dirty="0">
              <a:highlight>
                <a:srgbClr val="00FFFF"/>
              </a:highlight>
            </a:endParaRPr>
          </a:p>
          <a:p>
            <a:pPr marL="0" indent="0">
              <a:buNone/>
            </a:pPr>
            <a:endParaRPr lang="ru-RU" sz="2600" dirty="0">
              <a:highlight>
                <a:srgbClr val="00FFFF"/>
              </a:highlight>
            </a:endParaRPr>
          </a:p>
          <a:p>
            <a:pPr marL="0" indent="0">
              <a:buNone/>
            </a:pPr>
            <a:endParaRPr lang="ru-RU" sz="2000" cap="none" dirty="0">
              <a:highlight>
                <a:srgbClr val="00FFFF"/>
              </a:highlight>
              <a:latin typeface="+mn-lt"/>
            </a:endParaRPr>
          </a:p>
          <a:p>
            <a:pPr marL="0" indent="0">
              <a:buNone/>
            </a:pPr>
            <a:endParaRPr lang="ru-RU" sz="2000" dirty="0">
              <a:highlight>
                <a:srgbClr val="00FFFF"/>
              </a:highlight>
              <a:latin typeface="+mn-lt"/>
            </a:endParaRPr>
          </a:p>
          <a:p>
            <a:pPr marL="0" indent="0">
              <a:buNone/>
            </a:pPr>
            <a:endParaRPr lang="ru-RU" sz="2000" cap="none" dirty="0">
              <a:highlight>
                <a:srgbClr val="00FFFF"/>
              </a:highlight>
              <a:latin typeface="+mn-lt"/>
            </a:endParaRPr>
          </a:p>
          <a:p>
            <a:pPr marL="0" indent="0">
              <a:buNone/>
            </a:pPr>
            <a:endParaRPr lang="ru-RU" sz="2000" dirty="0">
              <a:highlight>
                <a:srgbClr val="00FFFF"/>
              </a:highlight>
            </a:endParaRPr>
          </a:p>
          <a:p>
            <a:pPr marL="0" indent="0">
              <a:buNone/>
            </a:pPr>
            <a:endParaRPr lang="x-none" sz="200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0BA16C4-3128-3386-1232-7F40D7F65D86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5416062" y="1712741"/>
            <a:ext cx="5828201" cy="37314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внезапная объемная перегрузка ЛП и ЛЖ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ЛЖ компенсирует увеличенное диастолическое наполнение гипертрофией и дилатацией для увеличения ударного объема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ЛЖ не в состоянии поддерживать адекватный сердечный выброс</a:t>
            </a:r>
            <a:endParaRPr lang="x-none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830FC3-67A1-4D41-A1D5-B88CB701D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4075"/>
            <a:ext cx="5036234" cy="450392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467555A-7CB7-E4EA-DF2F-8A311942D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422" y="153553"/>
            <a:ext cx="5780132" cy="52169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Физикальное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обследование</a:t>
            </a:r>
            <a:endParaRPr lang="x-none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2174DB-4B9C-E7D0-84BA-6FEB688E3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970671"/>
            <a:ext cx="5364164" cy="211015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«сердечный горб» слева от грудины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усиленный и разлитой верхушечный толчок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границы сердца расширены влево и вверх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акроцианоз</a:t>
            </a:r>
            <a:endParaRPr lang="ru-RU" sz="1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ru-RU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ыбухание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вен шеи</a:t>
            </a:r>
          </a:p>
          <a:p>
            <a:pPr marL="0" indent="0">
              <a:buNone/>
            </a:pPr>
            <a:endParaRPr lang="ru-RU" sz="19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09A973-0674-99EF-1C7B-5DF39D1EF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435" y="2982350"/>
            <a:ext cx="3068445" cy="322487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222264-4452-DFF5-CA2D-BB781A8B4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091" y="3429000"/>
            <a:ext cx="2494793" cy="27850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A37357-C7B9-7564-2136-45D761DA8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625" y="823302"/>
            <a:ext cx="3139712" cy="24873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D5A34C-8C3D-949F-4CEB-995E31152755}"/>
              </a:ext>
            </a:extLst>
          </p:cNvPr>
          <p:cNvSpPr txBox="1"/>
          <p:nvPr/>
        </p:nvSpPr>
        <p:spPr>
          <a:xfrm>
            <a:off x="6541477" y="6273224"/>
            <a:ext cx="554436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hlinkClick r:id="rId6"/>
              </a:rPr>
              <a:t>Рисунок: </a:t>
            </a:r>
            <a:r>
              <a:rPr lang="en-US" sz="1400" dirty="0">
                <a:hlinkClick r:id="rId6"/>
              </a:rPr>
              <a:t>https://www.slideshare.net/slideshow/15-2-1/41642036#60</a:t>
            </a:r>
            <a:endParaRPr lang="ru-RU" sz="1400" dirty="0"/>
          </a:p>
          <a:p>
            <a:pPr algn="r"/>
            <a:r>
              <a:rPr lang="en-US" sz="1400" dirty="0">
                <a:hlinkClick r:id="rId7"/>
              </a:rPr>
              <a:t>https://elicense.kz/?lang=ru</a:t>
            </a:r>
            <a:endParaRPr lang="ru-RU" sz="1400" dirty="0"/>
          </a:p>
          <a:p>
            <a:pPr algn="r"/>
            <a:endParaRPr lang="en-US" sz="1400" dirty="0"/>
          </a:p>
          <a:p>
            <a:pPr algn="r"/>
            <a:endParaRPr lang="ru-RU" sz="1400" dirty="0"/>
          </a:p>
          <a:p>
            <a:pPr algn="r"/>
            <a:endParaRPr lang="en-US" sz="1400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17C7A6-38B0-B6DB-3FE2-2FBD6B1DE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863" y="1663210"/>
            <a:ext cx="5011707" cy="33084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EEE319-2D0D-D41C-2B41-3746157200FC}"/>
              </a:ext>
            </a:extLst>
          </p:cNvPr>
          <p:cNvSpPr txBox="1"/>
          <p:nvPr/>
        </p:nvSpPr>
        <p:spPr>
          <a:xfrm>
            <a:off x="8204432" y="6353003"/>
            <a:ext cx="38924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Рисунок: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https://dzen.ru/a/Xs4s_BvhKkJhjbDQ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A33CE-2137-3723-631C-E215B0E8BA17}"/>
              </a:ext>
            </a:extLst>
          </p:cNvPr>
          <p:cNvSpPr txBox="1"/>
          <p:nvPr/>
        </p:nvSpPr>
        <p:spPr>
          <a:xfrm>
            <a:off x="695325" y="2267138"/>
            <a:ext cx="5756007" cy="255389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ослабление или отсутствие I тона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раздвоение II тона на верхушке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акцент II тона над легочной артерией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появление дополнительного III тона на  верхушке, различной интенсивности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00CA35-2703-41A4-C572-591974AE95C1}"/>
              </a:ext>
            </a:extLst>
          </p:cNvPr>
          <p:cNvSpPr txBox="1"/>
          <p:nvPr/>
        </p:nvSpPr>
        <p:spPr>
          <a:xfrm>
            <a:off x="3995224" y="324815"/>
            <a:ext cx="376965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Аускультация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936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467555A-7CB7-E4EA-DF2F-8A311942D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267" y="167620"/>
            <a:ext cx="5991148" cy="5774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Физикальное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обследование</a:t>
            </a:r>
            <a:endParaRPr lang="x-none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45058" y="902939"/>
            <a:ext cx="4388192" cy="50383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Аускультативно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МИТРАЛЬНАЯ НЕДОСТАТОЧНОСТЬ АУСКУЛЬТАЦИЯ">
            <a:hlinkClick r:id="" action="ppaction://media"/>
            <a:extLst>
              <a:ext uri="{FF2B5EF4-FFF2-40B4-BE49-F238E27FC236}">
                <a16:creationId xmlns:a16="http://schemas.microsoft.com/office/drawing/2014/main" id="{095C8A16-3FBB-3C6E-A6B2-2D7BE056B6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1473625" y="1516319"/>
            <a:ext cx="9244749" cy="382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102D81B5-4E3F-0852-1132-38188BDA37B7}"/>
              </a:ext>
            </a:extLst>
          </p:cNvPr>
          <p:cNvSpPr/>
          <p:nvPr/>
        </p:nvSpPr>
        <p:spPr>
          <a:xfrm>
            <a:off x="695325" y="5368484"/>
            <a:ext cx="1518108" cy="51347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Нажмите!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31E01-254C-3D32-842E-8819B973E1FD}"/>
              </a:ext>
            </a:extLst>
          </p:cNvPr>
          <p:cNvSpPr txBox="1"/>
          <p:nvPr/>
        </p:nvSpPr>
        <p:spPr>
          <a:xfrm>
            <a:off x="6819314" y="6581001"/>
            <a:ext cx="6098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Аудио: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https://www.google.com/search?sca_esv=3b97e9d1349c0405&amp;q=%D0%BC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64861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A7EA65-49F8-588D-33F4-544A98447CA5}"/>
              </a:ext>
            </a:extLst>
          </p:cNvPr>
          <p:cNvSpPr txBox="1"/>
          <p:nvPr/>
        </p:nvSpPr>
        <p:spPr>
          <a:xfrm>
            <a:off x="801857" y="229328"/>
            <a:ext cx="10241281" cy="21452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Фонокардиография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интервала Q — первый тон увеличен до 0,07-0,08 см, через 0,12-0,18 секунд после второго тона регистрируется третий тон.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Систолический шум записывается сразу после первого тона, шум убывающий, может прослеживаться всю систолу.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легочной артерией регистрируется увеличение второго тона — графическое изображение акцента второго тона.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799CE4AD-426D-4E55-2E0F-E87FA3C93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9385" y="2437840"/>
            <a:ext cx="8420205" cy="337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0B7BC6-6AA9-C99C-71E3-2F2D9C0CF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839" y="5854890"/>
            <a:ext cx="4962781" cy="4938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9A6104-A4F9-B810-4D6E-A24E3026C7E9}"/>
              </a:ext>
            </a:extLst>
          </p:cNvPr>
          <p:cNvSpPr txBox="1"/>
          <p:nvPr/>
        </p:nvSpPr>
        <p:spPr>
          <a:xfrm>
            <a:off x="8364818" y="6457890"/>
            <a:ext cx="38271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Клинические рекомендации (ВМН)», Москва, </a:t>
            </a:r>
          </a:p>
          <a:p>
            <a:pPr marL="514350" marR="0" lvl="0" indent="-5143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Рисунок: </a:t>
            </a:r>
            <a:r>
              <a:rPr lang="en-U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http://diabet-gipertonia.ru/fkg/test_fkg_otvet_04.html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kk-KZ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226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B7D4146-2DD9-1525-A3B3-061E73197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11" y="167621"/>
            <a:ext cx="10976977" cy="5774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ЭХОКГ-картина недостаточности митрального клапана</a:t>
            </a:r>
            <a:endParaRPr lang="x-none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id="{7AF9E415-C924-A28E-C088-DC06B853DFFF}"/>
              </a:ext>
            </a:extLst>
          </p:cNvPr>
          <p:cNvSpPr txBox="1">
            <a:spLocks/>
          </p:cNvSpPr>
          <p:nvPr/>
        </p:nvSpPr>
        <p:spPr>
          <a:xfrm>
            <a:off x="1088719" y="5421168"/>
            <a:ext cx="4053732" cy="933503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Апикальный доступ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2-камерная позиция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Цветное допплеровское картирование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D33A0E-C669-BD1D-B7C6-D0D0A502E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19" y="1007064"/>
            <a:ext cx="4548683" cy="41751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B37831B-A4BB-E97A-4BAB-0EF77EBC0136}"/>
              </a:ext>
            </a:extLst>
          </p:cNvPr>
          <p:cNvSpPr txBox="1"/>
          <p:nvPr/>
        </p:nvSpPr>
        <p:spPr>
          <a:xfrm>
            <a:off x="5779368" y="1267303"/>
            <a:ext cx="5243120" cy="447782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увеличение размеров ЛП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гиперкинезия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задней стенки ЛП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увеличение общего ударного объема (по методу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Simpson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гипертрофия миокарда и дилатация ЛЖ</a:t>
            </a:r>
          </a:p>
          <a:p>
            <a:pPr indent="176213" algn="just"/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неспецифичны и возможны  при других патологических состояниях, косвенными показателями степени МН служат объемы ЛП и ЛЖ.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302147-72CA-14F0-EC84-8FC5467B2514}"/>
              </a:ext>
            </a:extLst>
          </p:cNvPr>
          <p:cNvSpPr txBox="1"/>
          <p:nvPr/>
        </p:nvSpPr>
        <p:spPr>
          <a:xfrm>
            <a:off x="6059488" y="6457890"/>
            <a:ext cx="6098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Рисунок:: </a:t>
            </a:r>
            <a:r>
              <a:rPr lang="en-US" sz="1000" dirty="0">
                <a:hlinkClick r:id="rId3"/>
              </a:rPr>
              <a:t>https://ppt-online.org/475730</a:t>
            </a:r>
            <a:r>
              <a:rPr lang="ru-RU" sz="1000" dirty="0"/>
              <a:t> </a:t>
            </a:r>
          </a:p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1230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584056-DD89-2C73-09C0-75CD752FF77A}"/>
              </a:ext>
            </a:extLst>
          </p:cNvPr>
          <p:cNvSpPr txBox="1"/>
          <p:nvPr/>
        </p:nvSpPr>
        <p:spPr>
          <a:xfrm>
            <a:off x="478302" y="174060"/>
            <a:ext cx="1171369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Допплеровское исследование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недостаточности митрального клапана</a:t>
            </a:r>
            <a:endParaRPr lang="ru-RU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CB936C-BACD-63B6-5887-17C3F60F6DC2}"/>
              </a:ext>
            </a:extLst>
          </p:cNvPr>
          <p:cNvSpPr txBox="1"/>
          <p:nvPr/>
        </p:nvSpPr>
        <p:spPr>
          <a:xfrm>
            <a:off x="695325" y="1366506"/>
            <a:ext cx="5364163" cy="526297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Доступ: апикальная позиция, четырехкамерное или двухкамерное сердце в импульсно-волновом режиме.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струи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регургитации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допплер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-эхокардиограммах в виде характерного спектра, направленного вниз от базовой нулевой линии.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Плотность спектра митральной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регургитации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 глубина его проникновения в ЛП прямо пропорциональны степени митральной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регургитации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5CB72E-703F-5D52-E3FA-95ACA4F05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181" y="886748"/>
            <a:ext cx="5566130" cy="25422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72E132-BE41-D0C5-9F9D-7659013C4109}"/>
              </a:ext>
            </a:extLst>
          </p:cNvPr>
          <p:cNvSpPr txBox="1"/>
          <p:nvPr/>
        </p:nvSpPr>
        <p:spPr>
          <a:xfrm>
            <a:off x="6179232" y="3429000"/>
            <a:ext cx="5876779" cy="31700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Картирование допплеровского сигнала у больного с митральной недостаточностью: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 - схема картирования (черными точками отмечено последовательное перемещение контрольного объема);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 -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допплерограмма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трансмитрального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потока крови, зарегистрированная на уровне выходного отдела ЛП.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Регургитация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крови из ЛЖ в ЛП отмечена стрелками.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F1ED1-D4F1-B8B8-A804-455E6F958C1B}"/>
              </a:ext>
            </a:extLst>
          </p:cNvPr>
          <p:cNvSpPr txBox="1"/>
          <p:nvPr/>
        </p:nvSpPr>
        <p:spPr>
          <a:xfrm>
            <a:off x="6410177" y="6472813"/>
            <a:ext cx="578182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000" dirty="0"/>
              <a:t>Клинические рекомендации  «Врожденная митральная недостаточность (ВМН)»  МЗРФ 2012г. </a:t>
            </a:r>
          </a:p>
          <a:p>
            <a:pPr algn="r"/>
            <a:r>
              <a:rPr lang="ru-RU" sz="1000" dirty="0"/>
              <a:t>Рисунок:  </a:t>
            </a:r>
            <a:r>
              <a:rPr lang="en-US" sz="1000" dirty="0">
                <a:hlinkClick r:id="rId3"/>
              </a:rPr>
              <a:t>https://ppt-online.org/475730</a:t>
            </a:r>
            <a:r>
              <a:rPr lang="ru-RU" sz="1000" dirty="0"/>
              <a:t> </a:t>
            </a:r>
          </a:p>
          <a:p>
            <a:pPr algn="r"/>
            <a:r>
              <a:rPr lang="ru-RU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4415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4"/>
          <p:cNvSpPr/>
          <p:nvPr/>
        </p:nvSpPr>
        <p:spPr>
          <a:xfrm>
            <a:off x="1889819" y="3316387"/>
            <a:ext cx="3922118" cy="5923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endParaRPr lang="en-US" sz="1458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DA89AE59-3F9F-E361-125B-9C1D5631B7ED}"/>
              </a:ext>
            </a:extLst>
          </p:cNvPr>
          <p:cNvSpPr txBox="1">
            <a:spLocks/>
          </p:cNvSpPr>
          <p:nvPr/>
        </p:nvSpPr>
        <p:spPr>
          <a:xfrm>
            <a:off x="1674074" y="613813"/>
            <a:ext cx="8770828" cy="9336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 при наличии симптомов сердечной недостаточности)</a:t>
            </a:r>
          </a:p>
          <a:p>
            <a:pPr algn="ctr"/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50A927-CB57-636C-7B86-A34413DEC4BA}"/>
              </a:ext>
            </a:extLst>
          </p:cNvPr>
          <p:cNvSpPr txBox="1"/>
          <p:nvPr/>
        </p:nvSpPr>
        <p:spPr>
          <a:xfrm>
            <a:off x="6035040" y="6290791"/>
            <a:ext cx="6156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протокол диагностики и лечения хронической сердечной недостаточности </a:t>
            </a:r>
          </a:p>
          <a:p>
            <a:pPr algn="r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«09» февраля 2023 года Протокол №179</a:t>
            </a:r>
          </a:p>
          <a:p>
            <a:pPr algn="r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E12D9B2-08EE-6DF4-AE38-9DBEDB8307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416502"/>
              </p:ext>
            </p:extLst>
          </p:nvPr>
        </p:nvGraphicFramePr>
        <p:xfrm>
          <a:off x="838200" y="2064775"/>
          <a:ext cx="10190870" cy="2978729"/>
        </p:xfrm>
        <a:graphic>
          <a:graphicData uri="http://schemas.openxmlformats.org/drawingml/2006/table">
            <a:tbl>
              <a:tblPr/>
              <a:tblGrid>
                <a:gridCol w="2038174">
                  <a:extLst>
                    <a:ext uri="{9D8B030D-6E8A-4147-A177-3AD203B41FA5}">
                      <a16:colId xmlns:a16="http://schemas.microsoft.com/office/drawing/2014/main" val="2672206504"/>
                    </a:ext>
                  </a:extLst>
                </a:gridCol>
                <a:gridCol w="2038174">
                  <a:extLst>
                    <a:ext uri="{9D8B030D-6E8A-4147-A177-3AD203B41FA5}">
                      <a16:colId xmlns:a16="http://schemas.microsoft.com/office/drawing/2014/main" val="2437274260"/>
                    </a:ext>
                  </a:extLst>
                </a:gridCol>
                <a:gridCol w="2038174">
                  <a:extLst>
                    <a:ext uri="{9D8B030D-6E8A-4147-A177-3AD203B41FA5}">
                      <a16:colId xmlns:a16="http://schemas.microsoft.com/office/drawing/2014/main" val="1928369287"/>
                    </a:ext>
                  </a:extLst>
                </a:gridCol>
                <a:gridCol w="2038174">
                  <a:extLst>
                    <a:ext uri="{9D8B030D-6E8A-4147-A177-3AD203B41FA5}">
                      <a16:colId xmlns:a16="http://schemas.microsoft.com/office/drawing/2014/main" val="1561374810"/>
                    </a:ext>
                  </a:extLst>
                </a:gridCol>
                <a:gridCol w="2038174">
                  <a:extLst>
                    <a:ext uri="{9D8B030D-6E8A-4147-A177-3AD203B41FA5}">
                      <a16:colId xmlns:a16="http://schemas.microsoft.com/office/drawing/2014/main" val="1863245867"/>
                    </a:ext>
                  </a:extLst>
                </a:gridCol>
              </a:tblGrid>
              <a:tr h="369899">
                <a:tc gridSpan="5"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Ингибиторы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ангиотензинпревращающего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фермента (</a:t>
                      </a:r>
                      <a:r>
                        <a:rPr lang="ru-RU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иАПФ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450016"/>
                  </a:ext>
                </a:extLst>
              </a:tr>
              <a:tr h="647323">
                <a:tc>
                  <a:txBody>
                    <a:bodyPr/>
                    <a:lstStyle/>
                    <a:p>
                      <a:r>
                        <a:rPr lang="ru-RU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Эналаприл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Таб. 5мг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0,3мг/кг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раз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день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8129298"/>
                  </a:ext>
                </a:extLst>
              </a:tr>
              <a:tr h="369899">
                <a:tc gridSpan="5"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Диуретики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8527292"/>
                  </a:ext>
                </a:extLst>
              </a:tr>
              <a:tr h="58296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Фуросемид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Таб. 20мг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0,5мг/кг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раз в день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7843632"/>
                  </a:ext>
                </a:extLst>
              </a:tr>
              <a:tr h="369899">
                <a:tc gridSpan="5"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Сердечные гликозиды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2042320"/>
                  </a:ext>
                </a:extLst>
              </a:tr>
              <a:tr h="559724">
                <a:tc>
                  <a:txBody>
                    <a:bodyPr/>
                    <a:lstStyle/>
                    <a:p>
                      <a:r>
                        <a:rPr lang="ru-RU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Дигоксин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Таб. 0,25мг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0,03мг/кг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 в день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87606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12947E-B9BE-7760-C5A1-6F2587798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467" y="912511"/>
            <a:ext cx="3243353" cy="26337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B16A76-B982-56E2-CD7A-B1093256F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142" y="3573194"/>
            <a:ext cx="3701109" cy="30385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D5A1E0-11EE-D232-7391-511860F2C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095" y="826428"/>
            <a:ext cx="3243354" cy="3724979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695325" y="1467838"/>
            <a:ext cx="5364163" cy="4651607"/>
          </a:xfrm>
          <a:prstGeom prst="roundRect">
            <a:avLst>
              <a:gd name="adj" fmla="val 6057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вид операции - </a:t>
            </a:r>
            <a:r>
              <a:rPr lang="ru-RU" sz="24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пластическая реконструкция митрального клапана. </a:t>
            </a:r>
          </a:p>
          <a:p>
            <a:pPr algn="ctr"/>
            <a:endParaRPr lang="ru-RU" sz="2400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деформации клапанного кольца 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 детей старше 2-х) подшивание искусственного кольца 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Carpenter-Edwards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Протезирование клапана – в случае грубых изменений клапанного аппарата (у 5% больных).</a:t>
            </a:r>
            <a:endParaRPr lang="x-none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889819" y="3316387"/>
            <a:ext cx="3922118" cy="5923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32"/>
              </a:lnSpc>
            </a:pPr>
            <a:endParaRPr lang="en-US" sz="1458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DA89AE59-3F9F-E361-125B-9C1D5631B7ED}"/>
              </a:ext>
            </a:extLst>
          </p:cNvPr>
          <p:cNvSpPr txBox="1">
            <a:spLocks/>
          </p:cNvSpPr>
          <p:nvPr/>
        </p:nvSpPr>
        <p:spPr>
          <a:xfrm>
            <a:off x="4346917" y="177715"/>
            <a:ext cx="3115616" cy="6522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</a:t>
            </a:r>
            <a:endParaRPr lang="x-none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20890-DF85-6B74-357B-35DFBB126194}"/>
              </a:ext>
            </a:extLst>
          </p:cNvPr>
          <p:cNvSpPr txBox="1"/>
          <p:nvPr/>
        </p:nvSpPr>
        <p:spPr>
          <a:xfrm>
            <a:off x="5263662" y="6596390"/>
            <a:ext cx="6928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hlinkClick r:id="rId6"/>
              </a:rPr>
              <a:t>Рисунок: </a:t>
            </a:r>
            <a:r>
              <a:rPr lang="en-US" sz="1000" dirty="0">
                <a:hlinkClick r:id="rId6"/>
              </a:rPr>
              <a:t>https://bosti.kg/stati_patsientam/284-protezirowanie-i-plastika-klapanow-serdca-w-kyrgyzstane</a:t>
            </a:r>
            <a:endParaRPr lang="ru-RU" sz="1000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49B777-98B4-39D5-9FE4-063B604A7116}"/>
              </a:ext>
            </a:extLst>
          </p:cNvPr>
          <p:cNvSpPr txBox="1"/>
          <p:nvPr/>
        </p:nvSpPr>
        <p:spPr>
          <a:xfrm>
            <a:off x="7421070" y="319426"/>
            <a:ext cx="41707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Размеры искусственного кольца </a:t>
            </a:r>
            <a:r>
              <a:rPr lang="en-US" sz="1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Carpenter-Edwards</a:t>
            </a:r>
            <a:r>
              <a:rPr lang="ru-RU" sz="1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для фиброзного кольца</a:t>
            </a:r>
          </a:p>
        </p:txBody>
      </p:sp>
    </p:spTree>
    <p:extLst>
      <p:ext uri="{BB962C8B-B14F-4D97-AF65-F5344CB8AC3E}">
        <p14:creationId xmlns:p14="http://schemas.microsoft.com/office/powerpoint/2010/main" val="448398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3DF4B18D-5C0C-C930-9461-38757717F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139" y="758335"/>
            <a:ext cx="1406957" cy="14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alcare AMEND Transeptal Mitral Repair annuloplasty NF1021">
            <a:hlinkClick r:id="" action="ppaction://media"/>
            <a:extLst>
              <a:ext uri="{FF2B5EF4-FFF2-40B4-BE49-F238E27FC236}">
                <a16:creationId xmlns:a16="http://schemas.microsoft.com/office/drawing/2014/main" id="{46726C26-A9C5-2D49-6EA4-B452B93DF2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5218" y="1164743"/>
            <a:ext cx="6419045" cy="4528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F7F29E-EFE2-063B-4FA3-F55F58E2796E}"/>
              </a:ext>
            </a:extLst>
          </p:cNvPr>
          <p:cNvSpPr txBox="1"/>
          <p:nvPr/>
        </p:nvSpPr>
        <p:spPr>
          <a:xfrm>
            <a:off x="8201465" y="6657945"/>
            <a:ext cx="41874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hlinkClick r:id="rId6"/>
              </a:rPr>
              <a:t>Видео: </a:t>
            </a:r>
            <a:r>
              <a:rPr lang="en-US" sz="1000" dirty="0">
                <a:hlinkClick r:id="rId6"/>
              </a:rPr>
              <a:t>https://www.youtube.com/results?search_query=Valcare+AMEND</a:t>
            </a:r>
            <a:endParaRPr lang="ru-RU" sz="1000" dirty="0"/>
          </a:p>
          <a:p>
            <a:endParaRPr lang="ru-RU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9516ED-E757-7638-5075-B2520009FF1E}"/>
              </a:ext>
            </a:extLst>
          </p:cNvPr>
          <p:cNvSpPr txBox="1"/>
          <p:nvPr/>
        </p:nvSpPr>
        <p:spPr>
          <a:xfrm>
            <a:off x="801858" y="168812"/>
            <a:ext cx="1044240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Транссептальная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митральная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аннулопластика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01:20 минуты )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09E5AE-47B6-09E2-3FF1-FB6D78BD451A}"/>
              </a:ext>
            </a:extLst>
          </p:cNvPr>
          <p:cNvSpPr txBox="1"/>
          <p:nvPr/>
        </p:nvSpPr>
        <p:spPr>
          <a:xfrm>
            <a:off x="695325" y="2278355"/>
            <a:ext cx="3918878" cy="45500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1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специальный катетер доставляют «рукав» - "</a:t>
            </a:r>
            <a:r>
              <a:rPr lang="ru-RU" sz="19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cardioband</a:t>
            </a:r>
            <a:r>
              <a:rPr lang="ru-RU" sz="1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", который фиксируют к фиброзному кольцу МК с помощью фиксаторов типа шурупов. </a:t>
            </a:r>
          </a:p>
          <a:p>
            <a:r>
              <a:rPr lang="ru-RU" sz="1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стягивание «рукава» с помощью прочных нитей внутри него приводит к уменьшению фиброзного кольца и уменьшению или ликвидации обратного тока крови, т.е. митральной недостаточности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ID4096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Шаблонные видеоролики: как мы оптимизировали процесс производства видео и  добились цены $300 за ролик / Хабр">
            <a:extLst>
              <a:ext uri="{FF2B5EF4-FFF2-40B4-BE49-F238E27FC236}">
                <a16:creationId xmlns:a16="http://schemas.microsoft.com/office/drawing/2014/main" id="{44D8E8DC-54E3-5CB7-26D2-11631B828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922" y="5971662"/>
            <a:ext cx="1180717" cy="88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30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21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C45C3-ECBE-66CE-0AF3-DD3FAD1FE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A35ABF-6498-874F-59C7-D7420C809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226" y="1365203"/>
            <a:ext cx="4158646" cy="4127593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91656611-8ADA-E7E8-F4D3-564CAE792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438420"/>
            <a:ext cx="6662078" cy="45262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Врожденная митральная недостаточность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врожденный порок сердца (ВПС), характеризующийся преимущественным нарушением запирательной функции митрального клапана во время систолы левого желудочка, что сопровождается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регургитацией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крови в левое предсердие.  </a:t>
            </a:r>
            <a:endParaRPr lang="x-none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76283A-578A-1689-4352-77C800D93D10}"/>
              </a:ext>
            </a:extLst>
          </p:cNvPr>
          <p:cNvSpPr txBox="1"/>
          <p:nvPr/>
        </p:nvSpPr>
        <p:spPr>
          <a:xfrm>
            <a:off x="6780627" y="6177393"/>
            <a:ext cx="467985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“Врожденные пороки сердца” А.С.Шарыкин 2009 г. </a:t>
            </a:r>
          </a:p>
          <a:p>
            <a:pPr marL="514350" marR="0" lvl="0" indent="-5143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Рисунок: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https://idoctor.kz/illness/1062-mitralnaya-nedostatochnost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marR="0" lvl="0" indent="-5143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2095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F624D5D-55C3-FC95-A4A6-4306E7AABF07}"/>
              </a:ext>
            </a:extLst>
          </p:cNvPr>
          <p:cNvSpPr/>
          <p:nvPr/>
        </p:nvSpPr>
        <p:spPr>
          <a:xfrm>
            <a:off x="928468" y="2025749"/>
            <a:ext cx="10100603" cy="303862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Прогноз выживаемости при митральной недостаточности составляет 5 лет в 80% случаев и 10 лет в 60% случаев. </a:t>
            </a:r>
          </a:p>
          <a:p>
            <a:r>
              <a:rPr lang="ru-RU" sz="2400" cap="none" dirty="0">
                <a:solidFill>
                  <a:srgbClr val="000000"/>
                </a:solidFill>
              </a:rPr>
              <a:t>    Естественное течение изолированной врожденной митральной недостаточности не изучено. </a:t>
            </a:r>
          </a:p>
          <a:p>
            <a:r>
              <a:rPr lang="ru-RU" sz="2400" cap="none" dirty="0">
                <a:solidFill>
                  <a:srgbClr val="000000"/>
                </a:solidFill>
              </a:rPr>
              <a:t>    Однако, учитывая сообщения о том, что в 11-22% всех хирургических случаев операцию необходимо выполнять уже на первом году жизни, можно предположить неблагоприятный прогноз.  </a:t>
            </a:r>
          </a:p>
          <a:p>
            <a:endParaRPr lang="ru-RU" sz="24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E04DCC2-3158-3646-67AE-2CFA0C6965C4}"/>
              </a:ext>
            </a:extLst>
          </p:cNvPr>
          <p:cNvSpPr txBox="1">
            <a:spLocks/>
          </p:cNvSpPr>
          <p:nvPr/>
        </p:nvSpPr>
        <p:spPr>
          <a:xfrm>
            <a:off x="4375052" y="430934"/>
            <a:ext cx="3115616" cy="6522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</a:t>
            </a:r>
            <a:endParaRPr lang="x-none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051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5F79C-F8DA-1DAD-A08D-D53C4063C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0C46B-6A25-8F15-42FE-5915BC7E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9132" y="393261"/>
            <a:ext cx="6359769" cy="5774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Использованная литература:</a:t>
            </a:r>
            <a:endParaRPr lang="x-none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F54D73-7843-3F3A-CC4E-90189922D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4228"/>
            <a:ext cx="10219006" cy="488273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«Врожденные пороки сердца» А.С. Шарыкин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«Детская кардиология» П.В. Шумилова, Н.П.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Котлуковой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2008 г. 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«Перинатальная кардиология» А.С. Шарыкин, 2007 г.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«Клиническая анатомия сердца» И.И. Каган 2018г.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«ВПС у новорожденных и детей первого года жизни»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Л.М.Миролюбов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2008г.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310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E3353-CD61-A1EE-A31A-2276C8EED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6E4CB0-9175-0DDE-7855-E8688BFC5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03" y="1743490"/>
            <a:ext cx="7734190" cy="35499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9D8D23-54BE-A106-2644-949A0099D1EE}"/>
              </a:ext>
            </a:extLst>
          </p:cNvPr>
          <p:cNvSpPr txBox="1"/>
          <p:nvPr/>
        </p:nvSpPr>
        <p:spPr>
          <a:xfrm>
            <a:off x="3080825" y="520506"/>
            <a:ext cx="67677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826972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C45C3-ECBE-66CE-0AF3-DD3FAD1FE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DBAA48D-EE99-4E7C-C7D6-E3659D02EBB7}"/>
              </a:ext>
            </a:extLst>
          </p:cNvPr>
          <p:cNvSpPr txBox="1"/>
          <p:nvPr/>
        </p:nvSpPr>
        <p:spPr>
          <a:xfrm>
            <a:off x="695325" y="881799"/>
            <a:ext cx="10548938" cy="54142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Врожденная митральная недостаточность встречается достаточно редко — примерно в 0,6% случаев от числа других врожденных пороков сердца, при этом в 65% она сочетается с ДМЖП и ДМПП.</a:t>
            </a:r>
          </a:p>
          <a:p>
            <a:pPr algn="just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Тяжесть клинических проявлений порока находится в прямой зависимости от степени выраженности недостаточности митрального клапана, при его грубом изменении клинические проявления появляются уже с первых дней жизни. </a:t>
            </a:r>
          </a:p>
          <a:p>
            <a:pPr algn="just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Однако, несмотря на это, ранняя диагностика данного порока представляет затруднения, особенно у недоношенных детей, вызванные маскировкой изолированной митральной недостаточности под самостоятельную дыхательную недостаточность. </a:t>
            </a:r>
          </a:p>
          <a:p>
            <a:pPr algn="just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Во многих случаях порок диагностируется лишь после присоединения нарушения кровообращения в большом круге.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15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2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6_32snZxMAAAAlAAAAEgAAAA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BQEAAPAnAAClFAAAMCoAAAAAAAAmAAAACAAAAP//////////MAAAABQAAAAAAAAAAAD//wAAAQAAAP//AAABAA=="/>
              </a:ext>
            </a:extLst>
          </p:cNvSpPr>
          <p:nvPr/>
        </p:nvSpPr>
        <p:spPr>
          <a:xfrm>
            <a:off x="9668021" y="6583680"/>
            <a:ext cx="2392680" cy="2743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r">
              <a:defRPr sz="1000" cap="none">
                <a:solidFill>
                  <a:srgbClr val="000000"/>
                </a:solidFill>
              </a:defRPr>
            </a:pP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Рисунок:</a:t>
            </a:r>
            <a:r>
              <a:rPr sz="750" dirty="0"/>
              <a:t> </a:t>
            </a:r>
            <a:r>
              <a:rPr sz="750" dirty="0">
                <a:hlinkClick r:id="rId2"/>
              </a:rPr>
              <a:t>https://medach.pro/post/817</a:t>
            </a:r>
            <a:r>
              <a:rPr lang="ru-RU" sz="750" dirty="0"/>
              <a:t> </a:t>
            </a:r>
            <a:endParaRPr sz="750" dirty="0"/>
          </a:p>
        </p:txBody>
      </p:sp>
      <p:pic>
        <p:nvPicPr>
          <p:cNvPr id="6" name="Picture 2" descr="Развитие сердца (морфогенез, эмбриология)">
            <a:extLst>
              <a:ext uri="{FF2B5EF4-FFF2-40B4-BE49-F238E27FC236}">
                <a16:creationId xmlns:a16="http://schemas.microsoft.com/office/drawing/2014/main" id="{2BCF02EC-D089-9D62-5F80-E5EAD90CB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003" y="275771"/>
            <a:ext cx="8613007" cy="60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6_32snZxMAAAAlAAAAEgAAAA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3wIAAKsIAACJFwAA3hkAABAAAAAmAAAACAAAAP//////////MAAAABQAAAAAAAAAAAD//wAAAQAAAP//AAABAA=="/>
              </a:ext>
            </a:extLst>
          </p:cNvSpPr>
          <p:nvPr/>
        </p:nvSpPr>
        <p:spPr>
          <a:xfrm>
            <a:off x="695325" y="930177"/>
            <a:ext cx="2906004" cy="303691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numCol="1" spcCol="215900" anchor="t"/>
          <a:lstStyle/>
          <a:p>
            <a:pPr algn="ctr">
              <a:defRPr cap="none">
                <a:solidFill>
                  <a:srgbClr val="FF0000"/>
                </a:solidFill>
              </a:defRPr>
            </a:pPr>
            <a:r>
              <a:rPr lang="ru-RU" sz="2400" b="1" u="sng" dirty="0">
                <a:solidFill>
                  <a:srgbClr val="C00000"/>
                </a:solidFill>
              </a:rPr>
              <a:t>Формирование врожденной недостаточности митрального клапана </a:t>
            </a:r>
          </a:p>
          <a:p>
            <a:pPr algn="ctr">
              <a:defRPr cap="none">
                <a:solidFill>
                  <a:srgbClr val="FF0000"/>
                </a:solidFill>
              </a:defRPr>
            </a:pPr>
            <a:r>
              <a:rPr lang="ru-RU" sz="2400" b="1" u="sng" dirty="0">
                <a:solidFill>
                  <a:srgbClr val="C00000"/>
                </a:solidFill>
              </a:rPr>
              <a:t>во внутриутробном периоде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A4975C5-71A2-A6CC-A1CD-B438CBB0A790}"/>
              </a:ext>
            </a:extLst>
          </p:cNvPr>
          <p:cNvSpPr/>
          <p:nvPr/>
        </p:nvSpPr>
        <p:spPr>
          <a:xfrm>
            <a:off x="8253020" y="3671667"/>
            <a:ext cx="3352826" cy="47830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DC3E2F4-9F05-FCA0-BD54-D3CCFC0BB62C}"/>
              </a:ext>
            </a:extLst>
          </p:cNvPr>
          <p:cNvSpPr/>
          <p:nvPr/>
        </p:nvSpPr>
        <p:spPr>
          <a:xfrm>
            <a:off x="9580098" y="2844225"/>
            <a:ext cx="18423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развитие НМК</a:t>
            </a:r>
          </a:p>
        </p:txBody>
      </p:sp>
      <p:sp>
        <p:nvSpPr>
          <p:cNvPr id="5" name="Линия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6_32snZxMAAAAlAAAACgAAAA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BAAAAAAAAAAZJjAkUAAAAAQAAABQAAAAUAAAAFAAAAAEAAAAAAAAAZAAAAGQAAAABAAAAlgAAAJY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Z0AAAN4bAAB4RQAA3iMAAAAAAAAmAAAACAAAAP//////////MAAAABQAAAAAAAAAAAD//wAAAQAAAP//AAABAA=="/>
              </a:ext>
            </a:extLst>
          </p:cNvSpPr>
          <p:nvPr/>
        </p:nvSpPr>
        <p:spPr>
          <a:xfrm flipV="1">
            <a:off x="8173328" y="4107766"/>
            <a:ext cx="815927" cy="98474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/>
            <a:tailEnd type="stealth" w="lg" len="lg"/>
          </a:ln>
          <a:effectLst/>
        </p:spPr>
        <p:txBody>
          <a:bodyPr/>
          <a:lstStyle/>
          <a:p>
            <a:endParaRPr lang="x-none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59696"/>
            <a:ext cx="6096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4F9E2D1-3B7E-9D24-180E-31574F44547A}"/>
              </a:ext>
            </a:extLst>
          </p:cNvPr>
          <p:cNvSpPr/>
          <p:nvPr/>
        </p:nvSpPr>
        <p:spPr>
          <a:xfrm>
            <a:off x="695325" y="1562214"/>
            <a:ext cx="2940148" cy="37335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Нормальная подвижность створок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Дилатация фиброзного кольца МК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Расщепление створок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 створок</a:t>
            </a:r>
          </a:p>
          <a:p>
            <a:pPr marL="342900" indent="-342900">
              <a:buFont typeface="+mj-lt"/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2EB962F-E528-5858-3C5F-9CA02C1883E6}"/>
              </a:ext>
            </a:extLst>
          </p:cNvPr>
          <p:cNvSpPr/>
          <p:nvPr/>
        </p:nvSpPr>
        <p:spPr>
          <a:xfrm>
            <a:off x="3699802" y="1523478"/>
            <a:ext cx="3179299" cy="38110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Пролапс створок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Удлинение хорд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Удлинение папиллярных мышц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хорд</a:t>
            </a:r>
          </a:p>
          <a:p>
            <a:pPr marL="342900" indent="-342900">
              <a:buFont typeface="+mj-lt"/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BAD0DC-96A0-FA12-B70A-C3578C4E30F1}"/>
              </a:ext>
            </a:extLst>
          </p:cNvPr>
          <p:cNvSpPr/>
          <p:nvPr/>
        </p:nvSpPr>
        <p:spPr>
          <a:xfrm>
            <a:off x="7019778" y="1523478"/>
            <a:ext cx="4107765" cy="38110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Ограничение подвижности створок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Нормальные папиллярные мышцы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Сращения комиссур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Укорочение хорд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клапана по типу аномалии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Эбштейна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Б. Аномалии папиллярных мышц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Парашютообразный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клапан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Гамакообразный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клапан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Агенезия, гипоплазия папиллярных мышц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04FA27-166E-BE15-2A4C-BEAA8F518CDE}"/>
              </a:ext>
            </a:extLst>
          </p:cNvPr>
          <p:cNvSpPr txBox="1"/>
          <p:nvPr/>
        </p:nvSpPr>
        <p:spPr>
          <a:xfrm>
            <a:off x="8083062" y="6535933"/>
            <a:ext cx="64289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“Врожденные пороки сердца” А.С.Шарыкин 2009 г.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67319E6-28D9-34CB-73AB-2E97DDD5A5B0}"/>
              </a:ext>
            </a:extLst>
          </p:cNvPr>
          <p:cNvSpPr txBox="1">
            <a:spLocks/>
          </p:cNvSpPr>
          <p:nvPr/>
        </p:nvSpPr>
        <p:spPr>
          <a:xfrm>
            <a:off x="2278965" y="239151"/>
            <a:ext cx="7258928" cy="7737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Анатомо-функциональные характеристики НМК (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Carpentier A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980095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0142" y="130744"/>
            <a:ext cx="4015948" cy="6289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Гемодинамика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324" y="874676"/>
            <a:ext cx="10565485" cy="559566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Из-за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некомпентентности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МК обратный ток части крови из левого желудочка в левое предсердие во время систолы</a:t>
            </a:r>
          </a:p>
          <a:p>
            <a:pPr marL="0" indent="0" algn="ctr">
              <a:buNone/>
            </a:pP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перегрузка ЛП объемом         дилатация ЛП</a:t>
            </a:r>
          </a:p>
          <a:p>
            <a:pPr marL="0" indent="0" algn="ctr">
              <a:buNone/>
            </a:pP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диастолу увеличенное количество крови ЛЖ из ЛП        2. дилатация ЛЖ 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компенсаторная гипертрофия ЛЖ</a:t>
            </a:r>
          </a:p>
          <a:p>
            <a:pPr marL="0" indent="0" algn="ctr">
              <a:buNone/>
            </a:pP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перегрузка ЛП давлением, ретроградно на </a:t>
            </a:r>
            <a:r>
              <a:rPr lang="ru-RU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легочные вены, капилляры, артериолы        </a:t>
            </a:r>
            <a:r>
              <a:rPr lang="ru-RU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гиперволемия</a:t>
            </a:r>
            <a:r>
              <a:rPr lang="ru-RU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МКК      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посткапиллярная лёгочная гипертензия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з</a:t>
            </a:r>
            <a:r>
              <a:rPr lang="ru-RU" sz="2400" cap="none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начительное повышение давления в a. </a:t>
            </a:r>
            <a:r>
              <a:rPr lang="ru-RU" sz="2400" cap="none" dirty="0" err="1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Pulmonalis</a:t>
            </a:r>
            <a:r>
              <a:rPr lang="ru-RU" sz="2400" cap="none" dirty="0">
                <a:latin typeface="Times New Roman" panose="02020603050405020304" pitchFamily="18" charset="0"/>
                <a:ea typeface="Century Gothic" charset="0"/>
                <a:cs typeface="Times New Roman" panose="02020603050405020304" pitchFamily="18" charset="0"/>
              </a:rPr>
              <a:t>      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прекапиллярная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лёгочная гипертензия        гипертрофия правого желудочка</a:t>
            </a: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8FF939DE-4435-E6B3-3457-740637D66D74}"/>
              </a:ext>
            </a:extLst>
          </p:cNvPr>
          <p:cNvSpPr/>
          <p:nvPr/>
        </p:nvSpPr>
        <p:spPr>
          <a:xfrm>
            <a:off x="5416062" y="1674054"/>
            <a:ext cx="365760" cy="422031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B5D9B839-16CB-5BFF-8714-72A971352095}"/>
              </a:ext>
            </a:extLst>
          </p:cNvPr>
          <p:cNvSpPr/>
          <p:nvPr/>
        </p:nvSpPr>
        <p:spPr>
          <a:xfrm>
            <a:off x="6435657" y="2170052"/>
            <a:ext cx="347961" cy="3445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DC06D3-326A-C2F2-AE22-FD57C2070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1731" y="3014436"/>
            <a:ext cx="593440" cy="4145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7DB1814-7EBD-4938-553E-31EA24404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633" y="3429000"/>
            <a:ext cx="593440" cy="4145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601C80-62B0-DB6B-16CD-513A02998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68863" y="5971609"/>
            <a:ext cx="570763" cy="4282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A3454A-DDB1-4F4F-B8AB-3BF2D0CE6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634" y="4754291"/>
            <a:ext cx="553582" cy="4145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1E589F-8806-A9A8-69D3-67EAFFC4E4A7}"/>
              </a:ext>
            </a:extLst>
          </p:cNvPr>
          <p:cNvSpPr txBox="1"/>
          <p:nvPr/>
        </p:nvSpPr>
        <p:spPr>
          <a:xfrm>
            <a:off x="9242347" y="6414070"/>
            <a:ext cx="29496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https://ru.wikipedia.org/wiki</a:t>
            </a:r>
            <a:endParaRPr lang="ru-RU" dirty="0"/>
          </a:p>
          <a:p>
            <a:endParaRPr lang="ru-RU" sz="1400" dirty="0"/>
          </a:p>
        </p:txBody>
      </p:sp>
      <p:sp>
        <p:nvSpPr>
          <p:cNvPr id="10" name="Стрелка: изогнутая вправо 9">
            <a:extLst>
              <a:ext uri="{FF2B5EF4-FFF2-40B4-BE49-F238E27FC236}">
                <a16:creationId xmlns:a16="http://schemas.microsoft.com/office/drawing/2014/main" id="{BD21B37C-B2A0-C4E3-E4B1-3808915B0941}"/>
              </a:ext>
            </a:extLst>
          </p:cNvPr>
          <p:cNvSpPr/>
          <p:nvPr/>
        </p:nvSpPr>
        <p:spPr>
          <a:xfrm>
            <a:off x="751775" y="2180492"/>
            <a:ext cx="654993" cy="2560320"/>
          </a:xfrm>
          <a:prstGeom prst="curv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74A68F-84B5-3876-2E5C-551205BFA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07529" y="2593019"/>
            <a:ext cx="570763" cy="4282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425DD4-A243-48F4-03E1-6BC5CDF32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418" y="4709743"/>
            <a:ext cx="553582" cy="4145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4C20E6-764B-205D-7C5C-2A282600F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13" y="5213253"/>
            <a:ext cx="593440" cy="4145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33CC3D-011F-B838-CB1A-BD262BEE1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553" y="5182774"/>
            <a:ext cx="593440" cy="4145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44E9DB6-82A7-1601-AA97-2B51C7342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974" y="5534465"/>
            <a:ext cx="593440" cy="4145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26218E-E0AD-7D25-2511-E68CF6C06C9D}"/>
              </a:ext>
            </a:extLst>
          </p:cNvPr>
          <p:cNvSpPr txBox="1"/>
          <p:nvPr/>
        </p:nvSpPr>
        <p:spPr>
          <a:xfrm>
            <a:off x="3274255" y="5948848"/>
            <a:ext cx="7561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cap="none">
                <a:solidFill>
                  <a:srgbClr val="000000"/>
                </a:solidFill>
                <a:latin typeface="Calibri" pitchFamily="2" charset="-52"/>
                <a:ea typeface="SimSun" charset="0"/>
                <a:cs typeface="Times New Roman" pitchFamily="1" charset="-52"/>
              </a:defRPr>
            </a:pPr>
            <a:r>
              <a:rPr lang="ru-RU" sz="1800" b="1" u="sng" cap="none" dirty="0">
                <a:latin typeface="Century Gothic" charset="0"/>
                <a:ea typeface="Century Gothic" charset="0"/>
                <a:cs typeface="Century Gothic" charset="0"/>
              </a:rPr>
              <a:t>сердечная недостаточность по БКК</a:t>
            </a:r>
          </a:p>
        </p:txBody>
      </p:sp>
    </p:spTree>
    <p:extLst>
      <p:ext uri="{BB962C8B-B14F-4D97-AF65-F5344CB8AC3E}">
        <p14:creationId xmlns:p14="http://schemas.microsoft.com/office/powerpoint/2010/main" val="3637953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8F4093D-AB4B-610E-62AC-6302D88E8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770" y="1139552"/>
            <a:ext cx="4389120" cy="2901778"/>
          </a:xfrm>
          <a:prstGeom prst="rect">
            <a:avLst/>
          </a:prstGeom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33BF04CC-DC0D-E0EF-19F2-4E3BDCCE96A1}"/>
              </a:ext>
            </a:extLst>
          </p:cNvPr>
          <p:cNvSpPr/>
          <p:nvPr/>
        </p:nvSpPr>
        <p:spPr>
          <a:xfrm rot="5153202">
            <a:off x="6681311" y="1223560"/>
            <a:ext cx="214499" cy="35520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2DB33A9A-C521-31A9-568F-DD2AF33F8906}"/>
              </a:ext>
            </a:extLst>
          </p:cNvPr>
          <p:cNvSpPr/>
          <p:nvPr/>
        </p:nvSpPr>
        <p:spPr>
          <a:xfrm rot="5153202">
            <a:off x="6681311" y="1577203"/>
            <a:ext cx="214499" cy="35520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780584B2-B9AC-55C4-B505-960A4F4C07DA}"/>
              </a:ext>
            </a:extLst>
          </p:cNvPr>
          <p:cNvSpPr/>
          <p:nvPr/>
        </p:nvSpPr>
        <p:spPr>
          <a:xfrm rot="5153202">
            <a:off x="8735990" y="3702218"/>
            <a:ext cx="214499" cy="35520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C7596095-EA9F-4B7D-4B33-F6D32635E9ED}"/>
              </a:ext>
            </a:extLst>
          </p:cNvPr>
          <p:cNvSpPr/>
          <p:nvPr/>
        </p:nvSpPr>
        <p:spPr>
          <a:xfrm rot="5153202">
            <a:off x="8782067" y="3236434"/>
            <a:ext cx="214499" cy="35520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9F915E9F-94C8-80B2-68BB-37AE63795E52}"/>
              </a:ext>
            </a:extLst>
          </p:cNvPr>
          <p:cNvSpPr/>
          <p:nvPr/>
        </p:nvSpPr>
        <p:spPr>
          <a:xfrm rot="5153202">
            <a:off x="6755369" y="3161384"/>
            <a:ext cx="214499" cy="35520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B2BB8A74-8558-C6CC-D15F-D91CF1FFE282}"/>
              </a:ext>
            </a:extLst>
          </p:cNvPr>
          <p:cNvSpPr/>
          <p:nvPr/>
        </p:nvSpPr>
        <p:spPr>
          <a:xfrm rot="5153202">
            <a:off x="8735989" y="2700296"/>
            <a:ext cx="214499" cy="35520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D78DB1FA-8F72-AE6C-0CD9-DE7508EA8B3E}"/>
              </a:ext>
            </a:extLst>
          </p:cNvPr>
          <p:cNvSpPr/>
          <p:nvPr/>
        </p:nvSpPr>
        <p:spPr>
          <a:xfrm rot="5153202">
            <a:off x="8753259" y="1305548"/>
            <a:ext cx="179958" cy="27985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pic>
        <p:nvPicPr>
          <p:cNvPr id="31" name="Picture 2" descr="Лучевая диагностика заболеваний сердца и сосудов - презентация онлайн">
            <a:extLst>
              <a:ext uri="{FF2B5EF4-FFF2-40B4-BE49-F238E27FC236}">
                <a16:creationId xmlns:a16="http://schemas.microsoft.com/office/drawing/2014/main" id="{783DCB10-F031-1840-009B-D0955A94A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705" t="22278" r="44148" b="5779"/>
          <a:stretch/>
        </p:blipFill>
        <p:spPr bwMode="auto">
          <a:xfrm>
            <a:off x="1638875" y="1076258"/>
            <a:ext cx="3931989" cy="3986679"/>
          </a:xfrm>
          <a:prstGeom prst="rect">
            <a:avLst/>
          </a:prstGeom>
          <a:noFill/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5014CA0-1395-B0C9-A2A0-B823F3968C09}"/>
              </a:ext>
            </a:extLst>
          </p:cNvPr>
          <p:cNvSpPr txBox="1"/>
          <p:nvPr/>
        </p:nvSpPr>
        <p:spPr>
          <a:xfrm>
            <a:off x="4118563" y="2181326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ЛП</a:t>
            </a:r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7624252F-CCBF-F051-38A2-BA86C864659D}"/>
              </a:ext>
            </a:extLst>
          </p:cNvPr>
          <p:cNvCxnSpPr>
            <a:cxnSpLocks/>
          </p:cNvCxnSpPr>
          <p:nvPr/>
        </p:nvCxnSpPr>
        <p:spPr>
          <a:xfrm flipH="1">
            <a:off x="4165892" y="1877758"/>
            <a:ext cx="549519" cy="557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5542915-52B5-D07A-4B99-DB30288F92CE}"/>
              </a:ext>
            </a:extLst>
          </p:cNvPr>
          <p:cNvSpPr txBox="1"/>
          <p:nvPr/>
        </p:nvSpPr>
        <p:spPr>
          <a:xfrm>
            <a:off x="2360528" y="2402992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ЛС</a:t>
            </a:r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85F82F40-3E5C-AAE6-2426-4B5E2448B754}"/>
              </a:ext>
            </a:extLst>
          </p:cNvPr>
          <p:cNvCxnSpPr/>
          <p:nvPr/>
        </p:nvCxnSpPr>
        <p:spPr>
          <a:xfrm>
            <a:off x="2697937" y="2212999"/>
            <a:ext cx="464949" cy="2479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860C07A-2EB0-3464-5B9D-6ABC11E66EF4}"/>
              </a:ext>
            </a:extLst>
          </p:cNvPr>
          <p:cNvSpPr/>
          <p:nvPr/>
        </p:nvSpPr>
        <p:spPr>
          <a:xfrm>
            <a:off x="7250870" y="6150114"/>
            <a:ext cx="49411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Рисунок: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pPr algn="r"/>
            <a:r>
              <a:rPr lang="en-US" altLang="ru-RU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https://radiomed.ru/cases/i-ogk-i-obp-i-chto-eto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40A1760D-D5B4-BAE8-0251-538C02C2BB21}"/>
              </a:ext>
            </a:extLst>
          </p:cNvPr>
          <p:cNvSpPr txBox="1">
            <a:spLocks/>
          </p:cNvSpPr>
          <p:nvPr/>
        </p:nvSpPr>
        <p:spPr>
          <a:xfrm>
            <a:off x="5785999" y="4261535"/>
            <a:ext cx="5458264" cy="1281135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ЭКГ гипертрофия ЛП: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mitrale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раздвоенный двугорбый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з.Р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отв.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I, II, V4-V6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Отрицательная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левопредсердная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фаза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з.Р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отв.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marL="612266" indent="-612266">
              <a:buFont typeface="Arial" panose="020B0604020202020204" pitchFamily="34" charset="0"/>
              <a:buNone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266" indent="-612266">
              <a:buFont typeface="Arial" panose="020B0604020202020204" pitchFamily="34" charset="0"/>
              <a:buNone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266" indent="-612266">
              <a:buFont typeface="Arial" panose="020B0604020202020204" pitchFamily="34" charset="0"/>
              <a:buNone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6F069FAD-BB9F-6A35-A36C-70BC352A1E71}"/>
              </a:ext>
            </a:extLst>
          </p:cNvPr>
          <p:cNvSpPr/>
          <p:nvPr/>
        </p:nvSpPr>
        <p:spPr>
          <a:xfrm>
            <a:off x="2293034" y="225084"/>
            <a:ext cx="8018585" cy="627096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ЭКГ и рентген-картины объемной перегрузки ЛП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85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D3F34CD-9FF0-6940-99E5-76CEA81A10EC}"/>
              </a:ext>
            </a:extLst>
          </p:cNvPr>
          <p:cNvGrpSpPr/>
          <p:nvPr/>
        </p:nvGrpSpPr>
        <p:grpSpPr>
          <a:xfrm rot="267250">
            <a:off x="142739" y="120511"/>
            <a:ext cx="580721" cy="639145"/>
            <a:chOff x="3606189" y="1342397"/>
            <a:chExt cx="701899" cy="821089"/>
          </a:xfrm>
        </p:grpSpPr>
        <p:sp>
          <p:nvSpPr>
            <p:cNvPr id="21" name="Стрелка: вправо 20">
              <a:extLst>
                <a:ext uri="{FF2B5EF4-FFF2-40B4-BE49-F238E27FC236}">
                  <a16:creationId xmlns:a16="http://schemas.microsoft.com/office/drawing/2014/main" id="{1B7F5567-47B7-78CB-D6CF-EEFC8326018E}"/>
                </a:ext>
              </a:extLst>
            </p:cNvPr>
            <p:cNvSpPr/>
            <p:nvPr/>
          </p:nvSpPr>
          <p:spPr>
            <a:xfrm rot="21305523">
              <a:off x="3606189" y="1342397"/>
              <a:ext cx="701899" cy="821089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2" name="Стрелка: вправо 4">
              <a:extLst>
                <a:ext uri="{FF2B5EF4-FFF2-40B4-BE49-F238E27FC236}">
                  <a16:creationId xmlns:a16="http://schemas.microsoft.com/office/drawing/2014/main" id="{1E294537-A656-D402-A5ED-2BFAA0858438}"/>
                </a:ext>
              </a:extLst>
            </p:cNvPr>
            <p:cNvSpPr txBox="1"/>
            <p:nvPr/>
          </p:nvSpPr>
          <p:spPr>
            <a:xfrm rot="21305523">
              <a:off x="3606575" y="1515623"/>
              <a:ext cx="491329" cy="4926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3500" kern="1200" dirty="0"/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E1C1F0-BCA8-39FD-C7EB-4768F385E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178" y="950602"/>
            <a:ext cx="4513377" cy="453012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F3A643C-01F1-A16D-F653-D374879AF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463" y="949494"/>
            <a:ext cx="4390537" cy="4438434"/>
          </a:xfrm>
          <a:prstGeom prst="rect">
            <a:avLst/>
          </a:prstGeom>
        </p:spPr>
      </p:pic>
      <p:sp>
        <p:nvSpPr>
          <p:cNvPr id="29" name="Овал 28">
            <a:extLst>
              <a:ext uri="{FF2B5EF4-FFF2-40B4-BE49-F238E27FC236}">
                <a16:creationId xmlns:a16="http://schemas.microsoft.com/office/drawing/2014/main" id="{0A912165-0F8B-F6C8-4837-F9F5F68DF100}"/>
              </a:ext>
            </a:extLst>
          </p:cNvPr>
          <p:cNvSpPr/>
          <p:nvPr/>
        </p:nvSpPr>
        <p:spPr>
          <a:xfrm rot="5153202" flipV="1">
            <a:off x="7809533" y="1649433"/>
            <a:ext cx="877432" cy="322629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BD2DC3D8-749C-E4C0-26B7-E38C593209C7}"/>
              </a:ext>
            </a:extLst>
          </p:cNvPr>
          <p:cNvSpPr/>
          <p:nvPr/>
        </p:nvSpPr>
        <p:spPr>
          <a:xfrm rot="5153202" flipV="1">
            <a:off x="9875139" y="4334018"/>
            <a:ext cx="877432" cy="322629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E04563A3-DCA9-A02C-8823-BBAA24699484}"/>
              </a:ext>
            </a:extLst>
          </p:cNvPr>
          <p:cNvSpPr/>
          <p:nvPr/>
        </p:nvSpPr>
        <p:spPr>
          <a:xfrm rot="5153202" flipV="1">
            <a:off x="5514858" y="2854878"/>
            <a:ext cx="604265" cy="226808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741D7D7E-04FB-14BF-FD7C-55CBBCBDE3F3}"/>
              </a:ext>
            </a:extLst>
          </p:cNvPr>
          <p:cNvSpPr/>
          <p:nvPr/>
        </p:nvSpPr>
        <p:spPr>
          <a:xfrm rot="5153202" flipV="1">
            <a:off x="3258258" y="1430190"/>
            <a:ext cx="761538" cy="271396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E8FB48A5-59C4-3C56-8D78-90ED9C809097}"/>
              </a:ext>
            </a:extLst>
          </p:cNvPr>
          <p:cNvSpPr/>
          <p:nvPr/>
        </p:nvSpPr>
        <p:spPr>
          <a:xfrm rot="5153202" flipV="1">
            <a:off x="3341437" y="4756184"/>
            <a:ext cx="595177" cy="231223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2B6A06FB-81FE-F975-7141-491CDFF31783}"/>
              </a:ext>
            </a:extLst>
          </p:cNvPr>
          <p:cNvSpPr txBox="1">
            <a:spLocks/>
          </p:cNvSpPr>
          <p:nvPr/>
        </p:nvSpPr>
        <p:spPr>
          <a:xfrm>
            <a:off x="829994" y="977704"/>
            <a:ext cx="2349304" cy="58802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Отклонение ЭОС влево;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ГЛЖ: инд. Соколова-Лайона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5/6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1/2) более 35 мм;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Корнельский инд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более 20 мм для ж. и 28 мм для м.;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отв.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более 11 мм.;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отв. + з.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отв. = более 25 мм.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5/6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4A2315F3-AF6B-B441-E869-EE75262FF38B}"/>
              </a:ext>
            </a:extLst>
          </p:cNvPr>
          <p:cNvSpPr/>
          <p:nvPr/>
        </p:nvSpPr>
        <p:spPr>
          <a:xfrm rot="5153202" flipV="1">
            <a:off x="8066199" y="3340725"/>
            <a:ext cx="197845" cy="223439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6" name="Содержимое 2">
            <a:extLst>
              <a:ext uri="{FF2B5EF4-FFF2-40B4-BE49-F238E27FC236}">
                <a16:creationId xmlns:a16="http://schemas.microsoft.com/office/drawing/2014/main" id="{D3A359EF-D9CB-6D3D-6BB9-E0D49CE2952D}"/>
              </a:ext>
            </a:extLst>
          </p:cNvPr>
          <p:cNvSpPr txBox="1">
            <a:spLocks/>
          </p:cNvSpPr>
          <p:nvPr/>
        </p:nvSpPr>
        <p:spPr>
          <a:xfrm>
            <a:off x="3303562" y="5378547"/>
            <a:ext cx="7908389" cy="12614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одержимое 2">
            <a:extLst>
              <a:ext uri="{FF2B5EF4-FFF2-40B4-BE49-F238E27FC236}">
                <a16:creationId xmlns:a16="http://schemas.microsoft.com/office/drawing/2014/main" id="{A57921AA-46D4-CDEB-2FD2-3E15BADFB330}"/>
              </a:ext>
            </a:extLst>
          </p:cNvPr>
          <p:cNvSpPr txBox="1">
            <a:spLocks/>
          </p:cNvSpPr>
          <p:nvPr/>
        </p:nvSpPr>
        <p:spPr>
          <a:xfrm>
            <a:off x="3345766" y="5448886"/>
            <a:ext cx="4419600" cy="17373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2266" indent="-612266">
              <a:buFont typeface="Arial" panose="020B0604020202020204" pitchFamily="34" charset="0"/>
              <a:buNone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266" indent="-612266">
              <a:buFont typeface="Arial" panose="020B0604020202020204" pitchFamily="34" charset="0"/>
              <a:buNone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266" indent="-612266">
              <a:buFont typeface="Arial" panose="020B0604020202020204" pitchFamily="34" charset="0"/>
              <a:buNone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с двумя вырезанными противолежащими углами 4">
            <a:extLst>
              <a:ext uri="{FF2B5EF4-FFF2-40B4-BE49-F238E27FC236}">
                <a16:creationId xmlns:a16="http://schemas.microsoft.com/office/drawing/2014/main" id="{5D6D94BC-D847-9CD8-5349-5C5977211836}"/>
              </a:ext>
            </a:extLst>
          </p:cNvPr>
          <p:cNvSpPr/>
          <p:nvPr/>
        </p:nvSpPr>
        <p:spPr>
          <a:xfrm>
            <a:off x="1026943" y="168813"/>
            <a:ext cx="10789920" cy="630272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ЭКГ-картина объемной перегрузки, гипертрофии, затем дилатации ЛЖ </a:t>
            </a:r>
          </a:p>
          <a:p>
            <a:pPr algn="ctr">
              <a:defRPr/>
            </a:pP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0E301D4-31B3-77A8-2EF6-3EBCAD2E163A}"/>
              </a:ext>
            </a:extLst>
          </p:cNvPr>
          <p:cNvSpPr/>
          <p:nvPr/>
        </p:nvSpPr>
        <p:spPr>
          <a:xfrm>
            <a:off x="6997651" y="6304002"/>
            <a:ext cx="51943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Рисунок: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pPr algn="r"/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B7D4146-2DD9-1525-A3B3-061E73197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710" y="125417"/>
            <a:ext cx="6736735" cy="5774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Рентген-картина дилатации ЛЖ </a:t>
            </a:r>
            <a:endParaRPr lang="x-none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F7B1E4-5946-B067-B939-9C6654D13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070" y="843677"/>
            <a:ext cx="5742930" cy="4669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C49B89-C56F-FCDA-915A-3DC79791572A}"/>
              </a:ext>
            </a:extLst>
          </p:cNvPr>
          <p:cNvSpPr txBox="1"/>
          <p:nvPr/>
        </p:nvSpPr>
        <p:spPr>
          <a:xfrm>
            <a:off x="695325" y="932807"/>
            <a:ext cx="6098344" cy="2111216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Рентгенологические признаки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увеличения ЛЖ при исследовании в прямой проекции (схема): а- нормальные размеры; б — умеренная дилатация ЛЖ (удлинение дуги ЛЖ, закругление верхушки и смещение ее вниз); в — выраженная дилатация ЛЖ. </a:t>
            </a:r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49B6D6-FB59-5697-8410-E868773A1B16}"/>
              </a:ext>
            </a:extLst>
          </p:cNvPr>
          <p:cNvSpPr txBox="1"/>
          <p:nvPr/>
        </p:nvSpPr>
        <p:spPr>
          <a:xfrm>
            <a:off x="6093656" y="6273224"/>
            <a:ext cx="609834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“Врожденные пороки сердца” А.С.Шарыкин 2009 г. Страница 260</a:t>
            </a:r>
          </a:p>
          <a:p>
            <a:pPr marL="514350" indent="-514350" algn="r">
              <a:defRPr/>
            </a:pPr>
            <a:r>
              <a:rPr lang="kk-KZ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Рисунок: </a:t>
            </a:r>
            <a:r>
              <a:rPr lang="en-US" sz="1000" dirty="0">
                <a:hlinkClick r:id="rId3"/>
              </a:rPr>
              <a:t>https://medpodgotovka.ru/blog/mitralnye_poroki_chast1</a:t>
            </a:r>
            <a:r>
              <a:rPr lang="en-US" sz="1000" dirty="0"/>
              <a:t> </a:t>
            </a:r>
            <a:endParaRPr lang="ru-RU" sz="1000" dirty="0"/>
          </a:p>
          <a:p>
            <a:pPr marL="514350" indent="-514350" algn="r">
              <a:defRPr/>
            </a:pPr>
            <a:r>
              <a:rPr lang="en-US" sz="1000" dirty="0">
                <a:hlinkClick r:id="rId4"/>
              </a:rPr>
              <a:t>https://www.provrach.ru/article/16338-nedostatochnost-mitralnogo-klapana-21-m11-24</a:t>
            </a:r>
            <a:r>
              <a:rPr lang="en-US" sz="1000" dirty="0"/>
              <a:t> </a:t>
            </a:r>
            <a:endParaRPr lang="ru-RU" sz="1000" dirty="0"/>
          </a:p>
          <a:p>
            <a:pPr marL="514350" indent="-514350" algn="r">
              <a:defRPr/>
            </a:pPr>
            <a:endParaRPr lang="ru-RU" sz="1000" dirty="0"/>
          </a:p>
          <a:p>
            <a:pPr marL="514350" marR="0" lvl="0" indent="-5143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k-KZ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7AEC61-A9E5-B7DD-4A96-AA8E588D3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25" y="3151741"/>
            <a:ext cx="5742930" cy="319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815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2640</TotalTime>
  <Words>1439</Words>
  <Application>Microsoft Office PowerPoint</Application>
  <PresentationFormat>Широкоэкранный</PresentationFormat>
  <Paragraphs>213</Paragraphs>
  <Slides>22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Century Gothic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Гемодинамика</vt:lpstr>
      <vt:lpstr>Презентация PowerPoint</vt:lpstr>
      <vt:lpstr>Презентация PowerPoint</vt:lpstr>
      <vt:lpstr>Рентген-картина дилатации ЛЖ </vt:lpstr>
      <vt:lpstr>Презентация PowerPoint</vt:lpstr>
      <vt:lpstr>Физикальное обследование</vt:lpstr>
      <vt:lpstr>Презентация PowerPoint</vt:lpstr>
      <vt:lpstr>Физикальное обследование</vt:lpstr>
      <vt:lpstr>Презентация PowerPoint</vt:lpstr>
      <vt:lpstr>ЭХОКГ-картина недостаточности митрального клапана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Использованная литература: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berik nazar</dc:creator>
  <cp:lastModifiedBy>berik nazar</cp:lastModifiedBy>
  <cp:revision>91</cp:revision>
  <dcterms:created xsi:type="dcterms:W3CDTF">2023-11-20T15:43:14Z</dcterms:created>
  <dcterms:modified xsi:type="dcterms:W3CDTF">2024-12-10T16:15:24Z</dcterms:modified>
</cp:coreProperties>
</file>